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>
      <p:cViewPr>
        <p:scale>
          <a:sx n="110" d="100"/>
          <a:sy n="110" d="100"/>
        </p:scale>
        <p:origin x="2472" y="-8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ell Karstensen" userId="0e727940dd293258" providerId="LiveId" clId="{4FED85B7-1406-0242-A14C-9B1FC1297DE5}"/>
    <pc:docChg chg="custSel delSld modSld">
      <pc:chgData name="Kjell Karstensen" userId="0e727940dd293258" providerId="LiveId" clId="{4FED85B7-1406-0242-A14C-9B1FC1297DE5}" dt="2023-05-18T07:45:54.655" v="1600" actId="2696"/>
      <pc:docMkLst>
        <pc:docMk/>
      </pc:docMkLst>
      <pc:sldChg chg="modSp mod">
        <pc:chgData name="Kjell Karstensen" userId="0e727940dd293258" providerId="LiveId" clId="{4FED85B7-1406-0242-A14C-9B1FC1297DE5}" dt="2023-05-17T18:54:44.321" v="1599" actId="20577"/>
        <pc:sldMkLst>
          <pc:docMk/>
          <pc:sldMk cId="0" sldId="256"/>
        </pc:sldMkLst>
        <pc:spChg chg="mod">
          <ac:chgData name="Kjell Karstensen" userId="0e727940dd293258" providerId="LiveId" clId="{4FED85B7-1406-0242-A14C-9B1FC1297DE5}" dt="2023-05-17T18:54:44.321" v="1599" actId="20577"/>
          <ac:spMkLst>
            <pc:docMk/>
            <pc:sldMk cId="0" sldId="256"/>
            <ac:spMk id="3" creationId="{00000000-0000-0000-0000-000000000000}"/>
          </ac:spMkLst>
        </pc:spChg>
      </pc:sldChg>
      <pc:sldChg chg="del">
        <pc:chgData name="Kjell Karstensen" userId="0e727940dd293258" providerId="LiveId" clId="{4FED85B7-1406-0242-A14C-9B1FC1297DE5}" dt="2023-05-18T07:45:54.655" v="1600" actId="2696"/>
        <pc:sldMkLst>
          <pc:docMk/>
          <pc:sldMk cId="0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7373-DB98-4FE3-9447-7FB16181F6D6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73FE-4E37-450B-9E09-59027F56D4F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7373-DB98-4FE3-9447-7FB16181F6D6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73FE-4E37-450B-9E09-59027F56D4F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7373-DB98-4FE3-9447-7FB16181F6D6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73FE-4E37-450B-9E09-59027F56D4F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7373-DB98-4FE3-9447-7FB16181F6D6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73FE-4E37-450B-9E09-59027F56D4F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7373-DB98-4FE3-9447-7FB16181F6D6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73FE-4E37-450B-9E09-59027F56D4F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7373-DB98-4FE3-9447-7FB16181F6D6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73FE-4E37-450B-9E09-59027F56D4F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7373-DB98-4FE3-9447-7FB16181F6D6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73FE-4E37-450B-9E09-59027F56D4F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7373-DB98-4FE3-9447-7FB16181F6D6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73FE-4E37-450B-9E09-59027F56D4F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7373-DB98-4FE3-9447-7FB16181F6D6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73FE-4E37-450B-9E09-59027F56D4F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7373-DB98-4FE3-9447-7FB16181F6D6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73FE-4E37-450B-9E09-59027F56D4F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57373-DB98-4FE3-9447-7FB16181F6D6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A73FE-4E37-450B-9E09-59027F56D4F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373-DB98-4FE3-9447-7FB16181F6D6}" type="datetimeFigureOut">
              <a:rPr lang="nb-NO" smtClean="0"/>
              <a:t>16.05.2023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A73FE-4E37-450B-9E09-59027F56D4FA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48680" y="251521"/>
            <a:ext cx="5829300" cy="1008112"/>
          </a:xfrm>
        </p:spPr>
        <p:txBody>
          <a:bodyPr>
            <a:normAutofit fontScale="90000"/>
          </a:bodyPr>
          <a:lstStyle/>
          <a:p>
            <a:r>
              <a:rPr lang="nb-NO" b="1" dirty="0">
                <a:solidFill>
                  <a:srgbClr val="0070C0"/>
                </a:solidFill>
              </a:rPr>
              <a:t>ULRIKEN OPP 2023</a:t>
            </a:r>
            <a:br>
              <a:rPr lang="nb-NO" dirty="0">
                <a:solidFill>
                  <a:srgbClr val="0070C0"/>
                </a:solidFill>
              </a:rPr>
            </a:br>
            <a:r>
              <a:rPr lang="nb-NO" sz="3600" dirty="0">
                <a:solidFill>
                  <a:srgbClr val="0070C0"/>
                </a:solidFill>
              </a:rPr>
              <a:t>DELTAKERE</a:t>
            </a:r>
            <a:endParaRPr lang="nb-NO" dirty="0">
              <a:solidFill>
                <a:srgbClr val="0070C0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48680" y="1403648"/>
            <a:ext cx="5760640" cy="7416824"/>
          </a:xfrm>
        </p:spPr>
        <p:txBody>
          <a:bodyPr>
            <a:noAutofit/>
          </a:bodyPr>
          <a:lstStyle/>
          <a:p>
            <a:pPr algn="l"/>
            <a:r>
              <a:rPr lang="nb-NO" sz="1000" b="1" u="sng" dirty="0">
                <a:solidFill>
                  <a:schemeClr val="tx1"/>
                </a:solidFill>
              </a:rPr>
              <a:t>PROGRAM Ulriken Opp - 20.mai - løpsdagen</a:t>
            </a:r>
          </a:p>
          <a:p>
            <a:pPr algn="l"/>
            <a:r>
              <a:rPr lang="nb-NO" sz="1000" dirty="0">
                <a:solidFill>
                  <a:schemeClr val="tx1"/>
                </a:solidFill>
              </a:rPr>
              <a:t>Starttider samt info om tidspunkter for premieutdeling er oppgitt på våre nett – og FB sider. Starttider står også på deltakerlisten på EQ Timing</a:t>
            </a:r>
            <a:br>
              <a:rPr lang="nb-NO" sz="1000" dirty="0">
                <a:solidFill>
                  <a:schemeClr val="tx1"/>
                </a:solidFill>
              </a:rPr>
            </a:br>
            <a:br>
              <a:rPr lang="nb-NO" sz="1000" dirty="0">
                <a:solidFill>
                  <a:schemeClr val="tx1"/>
                </a:solidFill>
              </a:rPr>
            </a:br>
            <a:r>
              <a:rPr lang="nb-NO" sz="1000" dirty="0">
                <a:solidFill>
                  <a:schemeClr val="tx1"/>
                </a:solidFill>
              </a:rPr>
              <a:t>- 0900 Sekretariatet på Montana åpner – henting av startnummer for alle </a:t>
            </a:r>
            <a:br>
              <a:rPr lang="nb-NO" sz="1000" dirty="0">
                <a:solidFill>
                  <a:schemeClr val="tx1"/>
                </a:solidFill>
              </a:rPr>
            </a:br>
            <a:r>
              <a:rPr lang="nb-NO" sz="1000" dirty="0">
                <a:solidFill>
                  <a:schemeClr val="tx1"/>
                </a:solidFill>
              </a:rPr>
              <a:t>- 1000-1200 Start for Trim-klassen «Montana Classic» (uten tidtaking)</a:t>
            </a:r>
            <a:br>
              <a:rPr lang="nb-NO" sz="1000" dirty="0">
                <a:solidFill>
                  <a:schemeClr val="tx1"/>
                </a:solidFill>
              </a:rPr>
            </a:br>
            <a:r>
              <a:rPr lang="nb-NO" sz="1000" dirty="0">
                <a:solidFill>
                  <a:schemeClr val="tx1"/>
                </a:solidFill>
              </a:rPr>
              <a:t>- 1100 Start for «GRIEG Oppstemten Opp» - Konkurranseklasse enkeltstarter</a:t>
            </a:r>
          </a:p>
          <a:p>
            <a:pPr algn="l"/>
            <a:r>
              <a:rPr lang="nb-NO" sz="1000" dirty="0">
                <a:solidFill>
                  <a:schemeClr val="tx1"/>
                </a:solidFill>
              </a:rPr>
              <a:t>- 1200 Start for «Montana Classic» – Mosjonsklasse med tidtaking</a:t>
            </a:r>
          </a:p>
          <a:p>
            <a:pPr algn="l"/>
            <a:r>
              <a:rPr lang="nb-NO" sz="1000" dirty="0">
                <a:solidFill>
                  <a:schemeClr val="tx1"/>
                </a:solidFill>
              </a:rPr>
              <a:t>- 1230 Start for «DREVELIN Stormfuglen </a:t>
            </a:r>
            <a:r>
              <a:rPr lang="nb-NO" sz="1000" dirty="0" err="1">
                <a:solidFill>
                  <a:schemeClr val="tx1"/>
                </a:solidFill>
              </a:rPr>
              <a:t>Trail</a:t>
            </a:r>
            <a:r>
              <a:rPr lang="nb-NO" sz="1000" dirty="0">
                <a:solidFill>
                  <a:schemeClr val="tx1"/>
                </a:solidFill>
              </a:rPr>
              <a:t>» – Konkurranseklasse </a:t>
            </a:r>
            <a:r>
              <a:rPr lang="nb-NO" sz="1000" dirty="0" err="1">
                <a:solidFill>
                  <a:schemeClr val="tx1"/>
                </a:solidFill>
              </a:rPr>
              <a:t>fellestart</a:t>
            </a:r>
            <a:endParaRPr lang="nb-NO" sz="1000" dirty="0">
              <a:solidFill>
                <a:schemeClr val="tx1"/>
              </a:solidFill>
            </a:endParaRPr>
          </a:p>
          <a:p>
            <a:pPr marL="171450" indent="-171450" algn="l">
              <a:buFontTx/>
              <a:buChar char="-"/>
            </a:pPr>
            <a:endParaRPr lang="nb-NO" sz="1000" dirty="0">
              <a:solidFill>
                <a:schemeClr val="tx1"/>
              </a:solidFill>
            </a:endParaRPr>
          </a:p>
          <a:p>
            <a:pPr algn="l"/>
            <a:r>
              <a:rPr lang="nb-NO" sz="1000" b="1" dirty="0">
                <a:solidFill>
                  <a:schemeClr val="tx1"/>
                </a:solidFill>
              </a:rPr>
              <a:t>BAGASJE – «</a:t>
            </a:r>
            <a:r>
              <a:rPr lang="nb-NO" sz="1000" dirty="0">
                <a:solidFill>
                  <a:schemeClr val="tx1"/>
                </a:solidFill>
              </a:rPr>
              <a:t>Oppstemten Opp» leverer direkte ved start nedre stasjon. Øvrige leverer på Montana (egen bil for transport av bagasje står her – denne kjører til nedre stasjon og leverer banen senest 1215</a:t>
            </a:r>
            <a:br>
              <a:rPr lang="nb-NO" sz="1000" dirty="0">
                <a:solidFill>
                  <a:schemeClr val="tx1"/>
                </a:solidFill>
              </a:rPr>
            </a:br>
            <a:endParaRPr lang="nb-NO" sz="1000" dirty="0">
              <a:solidFill>
                <a:schemeClr val="tx1"/>
              </a:solidFill>
            </a:endParaRPr>
          </a:p>
          <a:p>
            <a:pPr algn="l"/>
            <a:r>
              <a:rPr lang="nb-NO" sz="1000" b="1" dirty="0">
                <a:solidFill>
                  <a:schemeClr val="tx1"/>
                </a:solidFill>
              </a:rPr>
              <a:t>I LØYPEN </a:t>
            </a:r>
            <a:r>
              <a:rPr lang="nb-NO" sz="1000" dirty="0">
                <a:solidFill>
                  <a:schemeClr val="tx1"/>
                </a:solidFill>
              </a:rPr>
              <a:t>er det vakter i alle kritiske kryss og løypeendringer. I «Stormfuglen </a:t>
            </a:r>
            <a:r>
              <a:rPr lang="nb-NO" sz="1000" dirty="0" err="1">
                <a:solidFill>
                  <a:schemeClr val="tx1"/>
                </a:solidFill>
              </a:rPr>
              <a:t>Trail</a:t>
            </a:r>
            <a:r>
              <a:rPr lang="nb-NO" sz="1000" dirty="0">
                <a:solidFill>
                  <a:schemeClr val="tx1"/>
                </a:solidFill>
              </a:rPr>
              <a:t> «løypen er deler av løypen kun merket med bånd (se også kart og </a:t>
            </a:r>
            <a:r>
              <a:rPr lang="nb-NO" sz="1000" dirty="0" err="1">
                <a:solidFill>
                  <a:schemeClr val="tx1"/>
                </a:solidFill>
              </a:rPr>
              <a:t>evt</a:t>
            </a:r>
            <a:r>
              <a:rPr lang="nb-NO" sz="1000" dirty="0">
                <a:solidFill>
                  <a:schemeClr val="tx1"/>
                </a:solidFill>
              </a:rPr>
              <a:t> også </a:t>
            </a:r>
            <a:r>
              <a:rPr lang="nb-NO" sz="1000" dirty="0" err="1">
                <a:solidFill>
                  <a:schemeClr val="tx1"/>
                </a:solidFill>
              </a:rPr>
              <a:t>gpx</a:t>
            </a:r>
            <a:r>
              <a:rPr lang="nb-NO" sz="1000" dirty="0">
                <a:solidFill>
                  <a:schemeClr val="tx1"/>
                </a:solidFill>
              </a:rPr>
              <a:t>-fil over trase)</a:t>
            </a:r>
          </a:p>
          <a:p>
            <a:pPr algn="l"/>
            <a:endParaRPr lang="nb-NO" sz="1000" dirty="0">
              <a:solidFill>
                <a:schemeClr val="tx1"/>
              </a:solidFill>
            </a:endParaRPr>
          </a:p>
          <a:p>
            <a:pPr algn="l"/>
            <a:r>
              <a:rPr lang="nb-NO" sz="1000" b="1" dirty="0">
                <a:solidFill>
                  <a:schemeClr val="tx1"/>
                </a:solidFill>
              </a:rPr>
              <a:t>BERGEN RØDE KORS - </a:t>
            </a:r>
            <a:r>
              <a:rPr lang="nb-NO" sz="1000" dirty="0">
                <a:solidFill>
                  <a:schemeClr val="tx1"/>
                </a:solidFill>
              </a:rPr>
              <a:t>Om behov for sanitet har vi 2 lag. Ett lag står på Ulrikstoppen og ett lag er satt ut i løypen for «Stormfuglen </a:t>
            </a:r>
            <a:r>
              <a:rPr lang="nb-NO" sz="1000" dirty="0" err="1">
                <a:solidFill>
                  <a:schemeClr val="tx1"/>
                </a:solidFill>
              </a:rPr>
              <a:t>Trail</a:t>
            </a:r>
            <a:r>
              <a:rPr lang="nb-NO" sz="1000" dirty="0">
                <a:solidFill>
                  <a:schemeClr val="tx1"/>
                </a:solidFill>
              </a:rPr>
              <a:t>» (plassert midt i løypen ved Baunehytten/Nubbevann)</a:t>
            </a:r>
            <a:br>
              <a:rPr lang="nb-NO" sz="1000" dirty="0">
                <a:solidFill>
                  <a:schemeClr val="tx1"/>
                </a:solidFill>
              </a:rPr>
            </a:br>
            <a:endParaRPr lang="nb-NO" sz="1000" dirty="0">
              <a:solidFill>
                <a:schemeClr val="tx1"/>
              </a:solidFill>
            </a:endParaRPr>
          </a:p>
          <a:p>
            <a:pPr algn="l"/>
            <a:r>
              <a:rPr lang="nb-NO" sz="1000" b="1" dirty="0">
                <a:solidFill>
                  <a:schemeClr val="tx1"/>
                </a:solidFill>
                <a:sym typeface="Wingdings" pitchFamily="2" charset="2"/>
              </a:rPr>
              <a:t>TOALETTER</a:t>
            </a:r>
            <a:r>
              <a:rPr lang="nb-NO" sz="1000" dirty="0">
                <a:solidFill>
                  <a:schemeClr val="tx1"/>
                </a:solidFill>
                <a:sym typeface="Wingdings" pitchFamily="2" charset="2"/>
              </a:rPr>
              <a:t> – dette finner du både på Nedre stasjon Ulriksbanen, på Montana ved Montana vandrerhjem, samt også ved målpassering på øvre stasjon Ulriksbanen.</a:t>
            </a:r>
            <a:br>
              <a:rPr lang="nb-NO" sz="1000" dirty="0">
                <a:solidFill>
                  <a:schemeClr val="tx1"/>
                </a:solidFill>
                <a:sym typeface="Wingdings" pitchFamily="2" charset="2"/>
              </a:rPr>
            </a:br>
            <a:r>
              <a:rPr lang="nb-NO" sz="1000" dirty="0">
                <a:solidFill>
                  <a:schemeClr val="tx1"/>
                </a:solidFill>
                <a:sym typeface="Wingdings" pitchFamily="2" charset="2"/>
              </a:rPr>
              <a:t>Ved Montana vandrerhjem er det også muligheter for en dusj om behov.</a:t>
            </a:r>
            <a:br>
              <a:rPr lang="nb-NO" sz="1000" dirty="0">
                <a:solidFill>
                  <a:schemeClr val="tx1"/>
                </a:solidFill>
                <a:sym typeface="Wingdings" pitchFamily="2" charset="2"/>
              </a:rPr>
            </a:br>
            <a:endParaRPr lang="nb-NO" sz="100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nb-NO" sz="1000" b="1" dirty="0">
                <a:solidFill>
                  <a:schemeClr val="tx1"/>
                </a:solidFill>
                <a:sym typeface="Wingdings" pitchFamily="2" charset="2"/>
              </a:rPr>
              <a:t>PARKERING </a:t>
            </a:r>
            <a:r>
              <a:rPr lang="nb-NO" sz="1000" dirty="0">
                <a:solidFill>
                  <a:schemeClr val="tx1"/>
                </a:solidFill>
                <a:sym typeface="Wingdings" pitchFamily="2" charset="2"/>
              </a:rPr>
              <a:t>- det er begrenset med parkering i området. Montana vandrerhjem tilbyr et begrenset antall plasser. Rabatt for deltakere, henvendelse resepsjon. Se også oversikt P i Bergen.</a:t>
            </a:r>
            <a:br>
              <a:rPr lang="nb-NO" sz="1000" b="1" u="sng" dirty="0">
                <a:solidFill>
                  <a:schemeClr val="tx1"/>
                </a:solidFill>
                <a:sym typeface="Wingdings" pitchFamily="2" charset="2"/>
              </a:rPr>
            </a:br>
            <a:endParaRPr lang="nb-NO" sz="1000" b="1" u="sng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nb-NO" sz="1000" b="1" dirty="0">
                <a:solidFill>
                  <a:schemeClr val="tx1"/>
                </a:solidFill>
                <a:sym typeface="Wingdings" pitchFamily="2" charset="2"/>
              </a:rPr>
              <a:t>HVORDAN KOMME SEG TIL START</a:t>
            </a:r>
            <a:r>
              <a:rPr lang="nb-NO" sz="1000" dirty="0">
                <a:solidFill>
                  <a:schemeClr val="tx1"/>
                </a:solidFill>
                <a:sym typeface="Wingdings" pitchFamily="2" charset="2"/>
              </a:rPr>
              <a:t>; Det henstilles i størst mulig grad å benytte kollektive tilbud pga begrenset parkering i området. Bybanen har stopp på Haukeland sykehus. Her er det </a:t>
            </a:r>
            <a:r>
              <a:rPr lang="nb-NO" sz="1000" dirty="0" err="1">
                <a:solidFill>
                  <a:schemeClr val="tx1"/>
                </a:solidFill>
                <a:sym typeface="Wingdings" pitchFamily="2" charset="2"/>
              </a:rPr>
              <a:t>fhv</a:t>
            </a:r>
            <a:r>
              <a:rPr lang="nb-NO" sz="1000" dirty="0">
                <a:solidFill>
                  <a:schemeClr val="tx1"/>
                </a:solidFill>
                <a:sym typeface="Wingdings" pitchFamily="2" charset="2"/>
              </a:rPr>
              <a:t> kort veg opp til Start Oppstemten/nedre stasjon. Videre kommer man seg opp til Montana derfra.</a:t>
            </a:r>
            <a:br>
              <a:rPr lang="nb-NO" sz="1000" dirty="0">
                <a:solidFill>
                  <a:schemeClr val="tx1"/>
                </a:solidFill>
                <a:sym typeface="Wingdings" pitchFamily="2" charset="2"/>
              </a:rPr>
            </a:br>
            <a:r>
              <a:rPr lang="nb-NO" sz="1000" dirty="0">
                <a:solidFill>
                  <a:schemeClr val="tx1"/>
                </a:solidFill>
                <a:sym typeface="Wingdings" pitchFamily="2" charset="2"/>
              </a:rPr>
              <a:t>Til Montana går det også buss – linje 12 (se tabell </a:t>
            </a:r>
            <a:r>
              <a:rPr lang="nb-NO" sz="1000" dirty="0" err="1">
                <a:solidFill>
                  <a:schemeClr val="tx1"/>
                </a:solidFill>
                <a:sym typeface="Wingdings" pitchFamily="2" charset="2"/>
              </a:rPr>
              <a:t>Skyss.no</a:t>
            </a:r>
            <a:r>
              <a:rPr lang="nb-NO" sz="1000" dirty="0">
                <a:solidFill>
                  <a:schemeClr val="tx1"/>
                </a:solidFill>
                <a:sym typeface="Wingdings" pitchFamily="2" charset="2"/>
              </a:rPr>
              <a:t>) som går via sentrum og opp til Montana</a:t>
            </a:r>
          </a:p>
          <a:p>
            <a:pPr algn="l"/>
            <a:endParaRPr lang="nb-NO" sz="100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nb-NO" sz="1000" b="1" dirty="0">
                <a:solidFill>
                  <a:schemeClr val="tx1"/>
                </a:solidFill>
                <a:sym typeface="Wingdings" pitchFamily="2" charset="2"/>
              </a:rPr>
              <a:t>HVA SKJER VED MÅLPASSERING ULRIKSTOPPEN - </a:t>
            </a:r>
            <a:r>
              <a:rPr lang="nb-NO" sz="1000" dirty="0">
                <a:solidFill>
                  <a:schemeClr val="tx1"/>
                </a:solidFill>
                <a:sym typeface="Wingdings" pitchFamily="2" charset="2"/>
              </a:rPr>
              <a:t>her blir det utdeling av medaljer,, drikke og bananer. Premieseremoni er satt opp i tiden 1215 til 1330.</a:t>
            </a:r>
            <a:br>
              <a:rPr lang="nb-NO" sz="1000" dirty="0">
                <a:solidFill>
                  <a:schemeClr val="tx1"/>
                </a:solidFill>
                <a:sym typeface="Wingdings" pitchFamily="2" charset="2"/>
              </a:rPr>
            </a:br>
            <a:r>
              <a:rPr lang="nb-NO" sz="1000" dirty="0">
                <a:solidFill>
                  <a:schemeClr val="tx1"/>
                </a:solidFill>
                <a:sym typeface="Wingdings" pitchFamily="2" charset="2"/>
              </a:rPr>
              <a:t>Bestemannspriser samt trekning på startnummer alle (må være tilstede).  </a:t>
            </a:r>
          </a:p>
          <a:p>
            <a:pPr algn="l"/>
            <a:endParaRPr lang="nb-NO" sz="1000" b="1" i="1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nb-NO" sz="1000" b="1" i="1" dirty="0">
                <a:solidFill>
                  <a:schemeClr val="tx1"/>
                </a:solidFill>
                <a:sym typeface="Wingdings" pitchFamily="2" charset="2"/>
              </a:rPr>
              <a:t>Ulriken 643 vil ha servering fra grillen (utendørs) på toppen. Restauranten Skyskraperen og kiosken har også åpent for servering.</a:t>
            </a:r>
            <a:br>
              <a:rPr lang="nb-NO" sz="1000" b="1" i="1" dirty="0">
                <a:solidFill>
                  <a:schemeClr val="tx1"/>
                </a:solidFill>
                <a:sym typeface="Wingdings" pitchFamily="2" charset="2"/>
              </a:rPr>
            </a:br>
            <a:br>
              <a:rPr lang="nb-NO" sz="1000" b="1" i="1" dirty="0">
                <a:solidFill>
                  <a:schemeClr val="tx1"/>
                </a:solidFill>
                <a:sym typeface="Wingdings" pitchFamily="2" charset="2"/>
              </a:rPr>
            </a:br>
            <a:r>
              <a:rPr lang="nb-NO" sz="1000" b="1" i="1" dirty="0">
                <a:solidFill>
                  <a:schemeClr val="tx1"/>
                </a:solidFill>
                <a:sym typeface="Wingdings" pitchFamily="2" charset="2"/>
              </a:rPr>
              <a:t>ZIPLINE vil ha spesialtilbud (50 %) denne dagen for alle Ulriken Opp deltakere som vil ha en ekstra spennende opplevelse.</a:t>
            </a:r>
          </a:p>
          <a:p>
            <a:pPr algn="l"/>
            <a:endParaRPr lang="nb-NO" sz="100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nb-NO" sz="1000" b="1" dirty="0">
                <a:solidFill>
                  <a:schemeClr val="tx1"/>
                </a:solidFill>
                <a:sym typeface="Wingdings" pitchFamily="2" charset="2"/>
              </a:rPr>
              <a:t>Viktig info </a:t>
            </a:r>
            <a:r>
              <a:rPr lang="nb-NO" sz="1000" dirty="0">
                <a:solidFill>
                  <a:schemeClr val="tx1"/>
                </a:solidFill>
                <a:sym typeface="Wingdings" pitchFamily="2" charset="2"/>
              </a:rPr>
              <a:t>– denne meldingen går automatisk til alle påmeldte og dens oppgitte e-postadresse. Om noen har meldt på «andre utøvere» med sin egen e-postadresse ...så må denne meldingen videresendes slik at de også får denne informasjonen</a:t>
            </a:r>
          </a:p>
          <a:p>
            <a:pPr algn="l"/>
            <a:endParaRPr lang="nb-NO" sz="100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nb-NO" sz="1000" dirty="0">
                <a:solidFill>
                  <a:schemeClr val="tx1"/>
                </a:solidFill>
                <a:sym typeface="Wingdings" pitchFamily="2" charset="2"/>
              </a:rPr>
              <a:t> </a:t>
            </a:r>
          </a:p>
          <a:p>
            <a:pPr algn="l"/>
            <a:endParaRPr lang="nb-NO" sz="1000" dirty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nb-NO" sz="1000" b="1" dirty="0">
                <a:solidFill>
                  <a:schemeClr val="tx1"/>
                </a:solidFill>
              </a:rPr>
              <a:t>  </a:t>
            </a:r>
            <a:endParaRPr lang="nb-NO" sz="1000" dirty="0">
              <a:solidFill>
                <a:schemeClr val="tx1"/>
              </a:solidFill>
            </a:endParaRPr>
          </a:p>
        </p:txBody>
      </p:sp>
      <p:pic>
        <p:nvPicPr>
          <p:cNvPr id="4" name="Bilde 3" descr="Medaljen-edi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51004" y="251420"/>
            <a:ext cx="1048374" cy="1048374"/>
          </a:xfrm>
          <a:prstGeom prst="rect">
            <a:avLst/>
          </a:prstGeom>
        </p:spPr>
      </p:pic>
      <p:pic>
        <p:nvPicPr>
          <p:cNvPr id="8" name="Bilde 7" descr="ulriken_opp_LIME_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6672" y="179512"/>
            <a:ext cx="1038406" cy="11532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5427</TotalTime>
  <Words>501</Words>
  <Application>Microsoft Macintosh PowerPoint</Application>
  <PresentationFormat>Skjermfremvisning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ULRIKEN OPP 2023 DELTAKERE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ULRIKEN OPP 2022 FUNKSJONÆRER</dc:title>
  <dc:creator>Kjell Karstensen</dc:creator>
  <cp:lastModifiedBy>Kjell Karstensen</cp:lastModifiedBy>
  <cp:revision>13</cp:revision>
  <dcterms:created xsi:type="dcterms:W3CDTF">2022-05-23T12:49:31Z</dcterms:created>
  <dcterms:modified xsi:type="dcterms:W3CDTF">2023-05-18T07:46:04Z</dcterms:modified>
</cp:coreProperties>
</file>